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16" r:id="rId2"/>
    <p:sldMasterId id="2147483675" r:id="rId3"/>
  </p:sldMasterIdLst>
  <p:notesMasterIdLst>
    <p:notesMasterId r:id="rId24"/>
  </p:notesMasterIdLst>
  <p:handoutMasterIdLst>
    <p:handoutMasterId r:id="rId25"/>
  </p:handoutMasterIdLst>
  <p:sldIdLst>
    <p:sldId id="394" r:id="rId4"/>
    <p:sldId id="508" r:id="rId5"/>
    <p:sldId id="613" r:id="rId6"/>
    <p:sldId id="476" r:id="rId7"/>
    <p:sldId id="535" r:id="rId8"/>
    <p:sldId id="479" r:id="rId9"/>
    <p:sldId id="483" r:id="rId10"/>
    <p:sldId id="614" r:id="rId11"/>
    <p:sldId id="615" r:id="rId12"/>
    <p:sldId id="415" r:id="rId13"/>
    <p:sldId id="543" r:id="rId14"/>
    <p:sldId id="536" r:id="rId15"/>
    <p:sldId id="554" r:id="rId16"/>
    <p:sldId id="598" r:id="rId17"/>
    <p:sldId id="492" r:id="rId18"/>
    <p:sldId id="276" r:id="rId19"/>
    <p:sldId id="603" r:id="rId20"/>
    <p:sldId id="618" r:id="rId21"/>
    <p:sldId id="604" r:id="rId22"/>
    <p:sldId id="4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7CEFE76-0D92-4ECD-A7AE-B45239720B57}">
          <p14:sldIdLst>
            <p14:sldId id="394"/>
            <p14:sldId id="508"/>
            <p14:sldId id="613"/>
            <p14:sldId id="476"/>
          </p14:sldIdLst>
        </p14:section>
        <p14:section name="Course Objective" id="{38EDA8F8-2B1A-4660-9AA1-51D5D1D2D4C8}">
          <p14:sldIdLst>
            <p14:sldId id="535"/>
            <p14:sldId id="479"/>
          </p14:sldIdLst>
        </p14:section>
        <p14:section name="Training Team" id="{40CAFEF6-FE20-4851-889D-14E8131F05C8}">
          <p14:sldIdLst>
            <p14:sldId id="483"/>
            <p14:sldId id="614"/>
            <p14:sldId id="615"/>
          </p14:sldIdLst>
        </p14:section>
        <p14:section name="Course Organization" id="{39D4978A-F081-4FDA-84F9-2C11BED80BA3}">
          <p14:sldIdLst>
            <p14:sldId id="415"/>
            <p14:sldId id="543"/>
            <p14:sldId id="536"/>
            <p14:sldId id="554"/>
            <p14:sldId id="598"/>
            <p14:sldId id="492"/>
            <p14:sldId id="276"/>
            <p14:sldId id="603"/>
          </p14:sldIdLst>
        </p14:section>
        <p14:section name="Conclusion" id="{70BCAA68-B98F-44B8-948E-0009AF2D30E0}">
          <p14:sldIdLst>
            <p14:sldId id="618"/>
            <p14:sldId id="604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5710B-E253-66CB-86A3-2FED9E0179F7}" v="53" dt="2020-01-10T10:08:05.375"/>
    <p1510:client id="{DA4D5FAE-A3C5-2003-CE13-0A02FB0BC58D}" v="90" dt="2020-01-09T13:24:51.757"/>
    <p1510:client id="{EE43E3D0-5C8D-B033-D66D-D8DEA961156F}" v="56" dt="2020-01-09T11:52:50.485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5214" autoAdjust="0"/>
  </p:normalViewPr>
  <p:slideViewPr>
    <p:cSldViewPr showGuides="1">
      <p:cViewPr varScale="1">
        <p:scale>
          <a:sx n="81" d="100"/>
          <a:sy n="81" d="100"/>
        </p:scale>
        <p:origin x="66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BED9DB9-C712-4E4B-A213-BBF5258339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411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54827EC-DD91-4D35-AE19-0E6E9D316A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6009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6CC53E5-CF1B-4393-8B8A-7EF8768B55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7287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4DA39FA-6DB3-40FD-B079-165A802863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41589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3028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8975479-3BCD-4E4B-86FE-51661C7143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57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18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9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s://softuni.bg/" TargetMode="External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D44D1ED0-4CF2-48F5-8601-EF19DBFF30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61176CCE-C3CD-48FC-A363-C9C6B2F9C7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702F695C-9F40-4BDE-AEE4-EE797F51CA6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4236D8A-9B04-45F8-B77A-7C90CF2B21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9E030181-A088-4EDD-8DDE-1513AA32D227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83294F7-377E-4FDE-ACE9-234E2C336881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026D843-283F-436B-AAB7-380A4AD7465E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542FD576-C21D-443D-9B73-A2B88194E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38768FDA-4969-4493-92B2-4FC594790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11216FEE-BDE4-4455-85E9-0DB76F8DE7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85757D8D-A59F-49B0-8E6F-147C5E73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C46B9D5-E39A-4711-AD51-59D98E67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84D0005-71D8-43E6-BF4A-A722262F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ADCE3C48-8FED-42B6-8834-FFB04B29C0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9ED79F8B-1C43-4037-8070-54A495219F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086480B1-4F23-47F8-8C9A-E4A583930EC2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E9C430F3-BD4C-4575-BE98-94BD331592C0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A83047C6-45DD-4A6E-BDF0-9EDF332DA111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6E765456-C93E-4140-B48B-640E39889EDA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AA1F1997-D421-44DD-B450-32C07CC5DC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4BC72550-E848-4E47-8509-9B0E4BFFA073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59DE12F7-2B75-495E-B6EC-B3B237B86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4DE2925-F36E-4DD6-AA59-0A9A3670FF4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about.softuni.bg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1C43AE09-DE35-4686-862E-5E5E4309AB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E6EAF131-FAAC-45C9-AAC5-29662E2FBFE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FCFB34C-7F6A-465E-AE2A-8739B7596A8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054BF032-AFA8-4D54-802D-F636E7E20454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418F2A3B-CFCB-4EBF-8462-6E2EA674E9B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6FF25529-9B00-4313-962C-4EC12500ACF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06127F5F-493E-45D2-A006-03075C52E4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01/07/2024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38377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96548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C90454A8-8DED-41FA-8C64-98C59ED05AC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26EA1B0-5C01-4B1F-A7D5-69585F52AE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83B923C4-F02D-4169-A71A-ED47E08A1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177DF36-5BBE-4A33-8858-3556FD80B9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E50D9555-E13D-4A67-8313-A5A265A0FE6C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80F4EBEF-C2A0-467A-9B0F-5FE1D0EE18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62562327-834D-41B7-8EB4-A03A103927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3884463E-D640-483D-95CD-BACDF8A390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FD77484E-1466-4B8B-A7AB-A7354212EEC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AE0CB74C-3F21-4FFA-94BF-B00D6E1DC2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C001D526-445B-4E2E-A3FC-CF4EA7638816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6A4EFFF-377A-45B9-A482-3A9379B00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B70F905C-78B1-4486-9420-F27765711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0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024235C6-5B9B-4570-9272-100735CD3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1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1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784/python-fundamentals" TargetMode="External"/><Relationship Id="rId3" Type="http://schemas.openxmlformats.org/officeDocument/2006/relationships/hyperlink" Target="https://softuni.bg/trainings/4379/programming-fundamentals-with-python-january-2024" TargetMode="External"/><Relationship Id="rId7" Type="http://schemas.openxmlformats.org/officeDocument/2006/relationships/hyperlink" Target="https://www.facebook.com/groups/ProgrammingFundamentalswithPythonJanuary202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hyperlink" Target="https://www.facebook.com/groups/SoftUniPythonCommunity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about.softuni.b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indeavr.com/careers/" TargetMode="External"/><Relationship Id="rId18" Type="http://schemas.openxmlformats.org/officeDocument/2006/relationships/image" Target="../media/image31.png"/><Relationship Id="rId3" Type="http://schemas.openxmlformats.org/officeDocument/2006/relationships/hyperlink" Target="https://en.superhosting.bg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s://bg.coca-colahellenic.com/bg/working-with-us" TargetMode="External"/><Relationship Id="rId12" Type="http://schemas.openxmlformats.org/officeDocument/2006/relationships/image" Target="../media/image28.png"/><Relationship Id="rId17" Type="http://schemas.openxmlformats.org/officeDocument/2006/relationships/hyperlink" Target="https://dxc.com/us/en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hyperlink" Target="https://smartit.bg/" TargetMode="External"/><Relationship Id="rId5" Type="http://schemas.openxmlformats.org/officeDocument/2006/relationships/hyperlink" Target="https://www.softwaregroup.com/" TargetMode="External"/><Relationship Id="rId15" Type="http://schemas.openxmlformats.org/officeDocument/2006/relationships/hyperlink" Target="https://www.draftkings.com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hyperlink" Target="https://createx.bg/" TargetMode="External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708505" y="6098543"/>
            <a:ext cx="2951518" cy="34155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54670" y="5344180"/>
            <a:ext cx="2980696" cy="444793"/>
          </a:xfrm>
        </p:spPr>
        <p:txBody>
          <a:bodyPr/>
          <a:lstStyle/>
          <a:p>
            <a:r>
              <a:rPr lang="en-US" sz="2400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569643" y="4961392"/>
            <a:ext cx="2950749" cy="382788"/>
          </a:xfrm>
        </p:spPr>
        <p:txBody>
          <a:bodyPr/>
          <a:lstStyle/>
          <a:p>
            <a:r>
              <a:rPr lang="en-US" sz="2800" dirty="0"/>
              <a:t>SoftUni Team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8275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</a:t>
            </a:r>
          </a:p>
        </p:txBody>
      </p:sp>
      <p:pic>
        <p:nvPicPr>
          <p:cNvPr id="1026" name="Picture 2" descr="Ð ÐµÐ·ÑÐ»ÑÐ°Ñ Ñ Ð¸Ð·Ð¾Ð±ÑÐ°Ð¶ÐµÐ½Ð¸Ðµ Ð·Ð° python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6" t="56" r="25081" b="-56"/>
          <a:stretch/>
        </p:blipFill>
        <p:spPr bwMode="auto">
          <a:xfrm>
            <a:off x="201000" y="2408692"/>
            <a:ext cx="2655000" cy="25527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8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329D-9667-45C7-B830-3ED6714EA7D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Course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09F0EE8-F31A-4D40-9535-320B3B8E4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</a:t>
            </a:r>
            <a:r>
              <a:rPr lang="bg-BG" dirty="0"/>
              <a:t> </a:t>
            </a:r>
            <a:r>
              <a:rPr lang="en-US" dirty="0"/>
              <a:t>Module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902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12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31439" y="1550869"/>
            <a:ext cx="147027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2000" b="1" dirty="0"/>
              <a:t>08</a:t>
            </a:r>
            <a:r>
              <a:rPr lang="en-US" sz="2000" b="1" dirty="0"/>
              <a:t>-Jan-2024</a:t>
            </a:r>
            <a:endParaRPr lang="bg-BG" sz="2000" b="1" dirty="0"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12271" y="1558831"/>
            <a:ext cx="150554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/>
              <a:t>08-Apr-2024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10210800" y="2120052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762008" y="2876044"/>
            <a:ext cx="5714986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Fundamentals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weeks * 3 times/week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credits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Start: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-2024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 Exam: 18-Feb-2024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31-Mar-2024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Exam: 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31-Mar-2024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8DD2F-E922-4AEE-8C00-EF533916B367}"/>
              </a:ext>
            </a:extLst>
          </p:cNvPr>
          <p:cNvSpPr/>
          <p:nvPr/>
        </p:nvSpPr>
        <p:spPr bwMode="auto">
          <a:xfrm>
            <a:off x="7010400" y="2876044"/>
            <a:ext cx="4267200" cy="304961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</a:p>
          <a:p>
            <a:pPr algn="ctr"/>
            <a:endParaRPr lang="en-GB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 Exam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Retake: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-2024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 Retake: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-2024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Exam: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</a:t>
            </a:r>
            <a:r>
              <a:rPr lang="en-GB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F716D-B52E-49E2-89FD-4BD24DC95A8C}"/>
              </a:ext>
            </a:extLst>
          </p:cNvPr>
          <p:cNvSpPr txBox="1"/>
          <p:nvPr/>
        </p:nvSpPr>
        <p:spPr>
          <a:xfrm>
            <a:off x="5427000" y="1527209"/>
            <a:ext cx="156324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bg-BG" sz="2000" b="1" dirty="0"/>
              <a:t>3</a:t>
            </a:r>
            <a:r>
              <a:rPr lang="en-GB" sz="2000" b="1" dirty="0"/>
              <a:t>1</a:t>
            </a:r>
            <a:r>
              <a:rPr lang="en-US" sz="2000" b="1" dirty="0"/>
              <a:t>-Mar-2024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A9EF4A-5A53-4B51-BA56-6BBDA3AC8980}"/>
              </a:ext>
            </a:extLst>
          </p:cNvPr>
          <p:cNvCxnSpPr/>
          <p:nvPr/>
        </p:nvCxnSpPr>
        <p:spPr>
          <a:xfrm>
            <a:off x="6248400" y="2120052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71000" y="1554637"/>
            <a:ext cx="150175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/>
              <a:t>18-Feb-2024</a:t>
            </a:r>
            <a:endParaRPr lang="bg-BG" sz="2000" b="1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C641A-6CB2-4658-8DDA-F88FED747E89}"/>
              </a:ext>
            </a:extLst>
          </p:cNvPr>
          <p:cNvSpPr txBox="1"/>
          <p:nvPr/>
        </p:nvSpPr>
        <p:spPr>
          <a:xfrm>
            <a:off x="7589234" y="1556159"/>
            <a:ext cx="150554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/>
              <a:t>04-Apr-2024</a:t>
            </a:r>
          </a:p>
        </p:txBody>
      </p:sp>
    </p:spTree>
    <p:extLst>
      <p:ext uri="{BB962C8B-B14F-4D97-AF65-F5344CB8AC3E}">
        <p14:creationId xmlns:p14="http://schemas.microsoft.com/office/powerpoint/2010/main" val="15723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" grpId="0" animBg="1"/>
      <p:bldP spid="45" grpId="0" animBg="1"/>
      <p:bldP spid="2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7400" y="991425"/>
            <a:ext cx="9927138" cy="571417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Mid Exam - </a:t>
            </a:r>
            <a:r>
              <a:rPr lang="en-GB" b="1" dirty="0">
                <a:solidFill>
                  <a:schemeClr val="bg1"/>
                </a:solidFill>
              </a:rPr>
              <a:t>4 hours</a:t>
            </a:r>
          </a:p>
          <a:p>
            <a:pPr lvl="1"/>
            <a:r>
              <a:rPr lang="en-GB" dirty="0"/>
              <a:t>3 practical problems</a:t>
            </a:r>
          </a:p>
          <a:p>
            <a:pPr lvl="2"/>
            <a:r>
              <a:rPr lang="en-GB" dirty="0"/>
              <a:t>Conditional Statements and Loops</a:t>
            </a:r>
          </a:p>
          <a:p>
            <a:pPr lvl="2"/>
            <a:r>
              <a:rPr lang="en-GB" dirty="0"/>
              <a:t>Linear Data Structures – Lists</a:t>
            </a:r>
          </a:p>
          <a:p>
            <a:r>
              <a:rPr lang="en-GB" dirty="0"/>
              <a:t>Final Exam</a:t>
            </a:r>
            <a:r>
              <a:rPr lang="bg-BG" dirty="0"/>
              <a:t> </a:t>
            </a:r>
            <a:r>
              <a:rPr lang="en-US" dirty="0"/>
              <a:t>-</a:t>
            </a:r>
            <a:r>
              <a:rPr lang="bg-BG" dirty="0"/>
              <a:t> </a:t>
            </a:r>
            <a:r>
              <a:rPr lang="bg-BG" b="1" dirty="0">
                <a:solidFill>
                  <a:schemeClr val="bg1"/>
                </a:solidFill>
              </a:rPr>
              <a:t>4 </a:t>
            </a:r>
            <a:r>
              <a:rPr lang="en-US" b="1" dirty="0">
                <a:solidFill>
                  <a:schemeClr val="bg1"/>
                </a:solidFill>
              </a:rPr>
              <a:t>hours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r>
              <a:rPr lang="en-GB" dirty="0"/>
              <a:t>3 practical problems</a:t>
            </a:r>
          </a:p>
          <a:p>
            <a:pPr lvl="2"/>
            <a:r>
              <a:rPr lang="en-GB" dirty="0"/>
              <a:t>Dictionaries</a:t>
            </a:r>
          </a:p>
          <a:p>
            <a:pPr lvl="2"/>
            <a:r>
              <a:rPr lang="en-GB" dirty="0"/>
              <a:t>Strings and Text Processing</a:t>
            </a:r>
          </a:p>
          <a:p>
            <a:pPr lvl="2"/>
            <a:r>
              <a:rPr lang="en-GB" dirty="0"/>
              <a:t>Regular Expressions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Programming Exam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60CF927-C6E1-4F2A-BE4B-868522BEE90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1210" y="1257356"/>
            <a:ext cx="10129234" cy="5546589"/>
          </a:xfrm>
        </p:spPr>
        <p:txBody>
          <a:bodyPr>
            <a:normAutofit/>
          </a:bodyPr>
          <a:lstStyle/>
          <a:p>
            <a:r>
              <a:rPr lang="en-GB" sz="3600" dirty="0"/>
              <a:t>You will have </a:t>
            </a:r>
            <a:r>
              <a:rPr lang="en-GB" sz="3600" b="1" dirty="0">
                <a:solidFill>
                  <a:schemeClr val="bg1"/>
                </a:solidFill>
              </a:rPr>
              <a:t>30 minutes </a:t>
            </a:r>
            <a:r>
              <a:rPr lang="en-GB" sz="3600" dirty="0"/>
              <a:t>once you enter</a:t>
            </a:r>
          </a:p>
          <a:p>
            <a:pPr lvl="1"/>
            <a:r>
              <a:rPr lang="en-US" sz="3400" dirty="0"/>
              <a:t>Multiple-choice with </a:t>
            </a:r>
            <a:r>
              <a:rPr lang="en-US" sz="3400" b="1" dirty="0">
                <a:solidFill>
                  <a:schemeClr val="bg1"/>
                </a:solidFill>
              </a:rPr>
              <a:t>1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correct answer</a:t>
            </a:r>
          </a:p>
          <a:p>
            <a:pPr lvl="1"/>
            <a:r>
              <a:rPr lang="en-US" sz="3400" dirty="0"/>
              <a:t>Test will be in English</a:t>
            </a:r>
          </a:p>
          <a:p>
            <a:r>
              <a:rPr lang="en-GB" sz="3600" dirty="0"/>
              <a:t>Automated quiz system</a:t>
            </a:r>
            <a:endParaRPr lang="bg-BG" sz="3600" dirty="0"/>
          </a:p>
          <a:p>
            <a:r>
              <a:rPr lang="en-GB" sz="3600" dirty="0"/>
              <a:t>Available online </a:t>
            </a:r>
            <a:r>
              <a:rPr lang="en-GB" sz="3600" b="1" dirty="0">
                <a:solidFill>
                  <a:schemeClr val="bg1"/>
                </a:solidFill>
              </a:rPr>
              <a:t>on the day </a:t>
            </a:r>
            <a:r>
              <a:rPr lang="en-GB" sz="3600" dirty="0"/>
              <a:t>of the practical exam</a:t>
            </a:r>
          </a:p>
          <a:p>
            <a:pPr lvl="1"/>
            <a:r>
              <a:rPr lang="en-GB" sz="3400" dirty="0"/>
              <a:t>You can submit your answers just </a:t>
            </a:r>
            <a:r>
              <a:rPr lang="en-GB" sz="3400" b="1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Theoretical Exam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B0E22FB-38F2-4543-B938-068E58F2C63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23C0DF-E8EC-4272-B941-FA13B1631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Practice</a:t>
            </a:r>
            <a:r>
              <a:rPr lang="en-US" dirty="0"/>
              <a:t> grade: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0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Theory</a:t>
            </a:r>
            <a:r>
              <a:rPr lang="en-US" dirty="0"/>
              <a:t> grade: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0200"/>
              </a:spcBef>
            </a:pPr>
            <a:r>
              <a:rPr lang="en-US" dirty="0"/>
              <a:t>SoftUni Certificate: </a:t>
            </a:r>
            <a:r>
              <a:rPr lang="en-US" b="1" dirty="0">
                <a:solidFill>
                  <a:schemeClr val="bg1"/>
                </a:solidFill>
              </a:rPr>
              <a:t>5.00</a:t>
            </a:r>
            <a:r>
              <a:rPr lang="en-US" dirty="0"/>
              <a:t> from </a:t>
            </a:r>
            <a:r>
              <a:rPr lang="en-US" b="1" dirty="0">
                <a:solidFill>
                  <a:schemeClr val="bg1"/>
                </a:solidFill>
              </a:rPr>
              <a:t>Practice</a:t>
            </a:r>
          </a:p>
          <a:p>
            <a:r>
              <a:rPr lang="en-US" dirty="0"/>
              <a:t>CPE Certificate: </a:t>
            </a:r>
            <a:r>
              <a:rPr lang="en-US" b="1" dirty="0">
                <a:solidFill>
                  <a:schemeClr val="bg1"/>
                </a:solidFill>
              </a:rPr>
              <a:t>3.00</a:t>
            </a:r>
            <a:r>
              <a:rPr lang="en-US" dirty="0"/>
              <a:t> from </a:t>
            </a:r>
            <a:r>
              <a:rPr lang="en-US" b="1" dirty="0">
                <a:solidFill>
                  <a:schemeClr val="bg1"/>
                </a:solidFill>
              </a:rPr>
              <a:t>Practice</a:t>
            </a:r>
            <a:r>
              <a:rPr lang="en-US" dirty="0"/>
              <a:t> + </a:t>
            </a:r>
            <a:r>
              <a:rPr lang="en-US" b="1" dirty="0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Course Scoring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D717C-6494-46D8-88C6-423AEB1F545D}"/>
              </a:ext>
            </a:extLst>
          </p:cNvPr>
          <p:cNvSpPr/>
          <p:nvPr/>
        </p:nvSpPr>
        <p:spPr bwMode="auto">
          <a:xfrm>
            <a:off x="673500" y="2393999"/>
            <a:ext cx="3285000" cy="5400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E866E-1C77-4101-8382-2572F460F704}"/>
              </a:ext>
            </a:extLst>
          </p:cNvPr>
          <p:cNvSpPr txBox="1"/>
          <p:nvPr/>
        </p:nvSpPr>
        <p:spPr>
          <a:xfrm>
            <a:off x="561000" y="1784858"/>
            <a:ext cx="3510000" cy="6091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0000" tIns="46800" rIns="90000" bIns="468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Practical</a:t>
            </a:r>
            <a:r>
              <a:rPr lang="bg-BG" sz="3200" b="1" dirty="0"/>
              <a:t> </a:t>
            </a:r>
            <a:r>
              <a:rPr lang="en-US" sz="3200" b="1" dirty="0"/>
              <a:t>Mid Exam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C4248E-672D-4E30-9940-DCAE281AD9E6}"/>
              </a:ext>
            </a:extLst>
          </p:cNvPr>
          <p:cNvSpPr/>
          <p:nvPr/>
        </p:nvSpPr>
        <p:spPr bwMode="auto">
          <a:xfrm>
            <a:off x="8387697" y="2393999"/>
            <a:ext cx="1035000" cy="540000"/>
          </a:xfrm>
          <a:prstGeom prst="rect">
            <a:avLst/>
          </a:prstGeom>
          <a:solidFill>
            <a:schemeClr val="accent2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6D674-D102-4CFD-AFC6-F6DCC53E9D84}"/>
              </a:ext>
            </a:extLst>
          </p:cNvPr>
          <p:cNvSpPr txBox="1"/>
          <p:nvPr/>
        </p:nvSpPr>
        <p:spPr>
          <a:xfrm>
            <a:off x="7889247" y="1784857"/>
            <a:ext cx="2250000" cy="6091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0000" tIns="46800" rIns="90000" bIns="468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Homework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68D60E-0D5D-48A3-8508-59D4A82CE142}"/>
              </a:ext>
            </a:extLst>
          </p:cNvPr>
          <p:cNvSpPr/>
          <p:nvPr/>
        </p:nvSpPr>
        <p:spPr bwMode="auto">
          <a:xfrm>
            <a:off x="651000" y="4289445"/>
            <a:ext cx="3285000" cy="5400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3FF74-467E-4300-84D2-98BD9613F6E1}"/>
              </a:ext>
            </a:extLst>
          </p:cNvPr>
          <p:cNvSpPr txBox="1"/>
          <p:nvPr/>
        </p:nvSpPr>
        <p:spPr>
          <a:xfrm>
            <a:off x="0" y="3704296"/>
            <a:ext cx="4320000" cy="6091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0000" tIns="46800" rIns="90000" bIns="468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Theoretical Exam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D517F8C-5D33-4670-8994-3336CBB8973E}"/>
              </a:ext>
            </a:extLst>
          </p:cNvPr>
          <p:cNvSpPr/>
          <p:nvPr/>
        </p:nvSpPr>
        <p:spPr bwMode="auto">
          <a:xfrm>
            <a:off x="4396598" y="2393999"/>
            <a:ext cx="3285000" cy="54000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60 %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496884B2-B587-42C5-B56F-4C2F231E10D5}"/>
              </a:ext>
            </a:extLst>
          </p:cNvPr>
          <p:cNvSpPr txBox="1"/>
          <p:nvPr/>
        </p:nvSpPr>
        <p:spPr>
          <a:xfrm>
            <a:off x="4266747" y="1784857"/>
            <a:ext cx="3510000" cy="6091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0000" tIns="46800" rIns="90000" bIns="468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Practical Final Exam</a:t>
            </a:r>
          </a:p>
        </p:txBody>
      </p:sp>
    </p:spTree>
    <p:extLst>
      <p:ext uri="{BB962C8B-B14F-4D97-AF65-F5344CB8AC3E}">
        <p14:creationId xmlns:p14="http://schemas.microsoft.com/office/powerpoint/2010/main" val="8220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8" grpId="0" animBg="1"/>
      <p:bldP spid="20" grpId="0"/>
      <p:bldP spid="22" grpId="0" animBg="1"/>
      <p:bldP spid="23" grpId="0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8927FBD-B8F6-444E-A489-F0E8DB184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Your homework is mainly work in class</a:t>
            </a:r>
          </a:p>
          <a:p>
            <a:pPr lvl="1"/>
            <a:r>
              <a:rPr lang="en-US" sz="3400" dirty="0"/>
              <a:t>Lesson days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slides + live demos + exercises</a:t>
            </a:r>
          </a:p>
          <a:p>
            <a:pPr lvl="1"/>
            <a:r>
              <a:rPr lang="en-US" sz="3400" dirty="0"/>
              <a:t>Exercise days </a:t>
            </a:r>
            <a:r>
              <a:rPr lang="en-US" sz="3400" dirty="0">
                <a:sym typeface="Wingdings" panose="05000000000000000000" pitchFamily="2" charset="2"/>
              </a:rPr>
              <a:t></a:t>
            </a:r>
            <a:r>
              <a:rPr lang="en-US" sz="3400" dirty="0"/>
              <a:t> only exercises</a:t>
            </a:r>
          </a:p>
          <a:p>
            <a:r>
              <a:rPr lang="en-US" sz="3600" dirty="0"/>
              <a:t>How to submit your homework?</a:t>
            </a:r>
          </a:p>
          <a:p>
            <a:pPr lvl="1"/>
            <a:r>
              <a:rPr lang="en-US" sz="3400" dirty="0"/>
              <a:t>Submitted in the judge system</a:t>
            </a:r>
          </a:p>
          <a:p>
            <a:r>
              <a:rPr lang="en-US" sz="3600" dirty="0"/>
              <a:t>Do your homework when it's due</a:t>
            </a:r>
          </a:p>
          <a:p>
            <a:pPr lvl="1"/>
            <a:r>
              <a:rPr lang="en-US" sz="3400" dirty="0"/>
              <a:t>Assignments pile up quickly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41" y="3357670"/>
            <a:ext cx="3540259" cy="336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assignments require to </a:t>
            </a:r>
            <a:r>
              <a:rPr lang="en-US" b="1" dirty="0">
                <a:solidFill>
                  <a:schemeClr val="bg1"/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b="1" dirty="0">
                <a:solidFill>
                  <a:schemeClr val="bg1"/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000" y="3960508"/>
            <a:ext cx="1591194" cy="1774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064" y="1981201"/>
            <a:ext cx="1719221" cy="1694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A4664664-33FA-43DB-A3DE-24F85C69C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18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126"/>
            <a:ext cx="11815018" cy="4887874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website: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9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discussion forum: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8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Facebook group: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105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Python Community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3562" y="1821070"/>
            <a:ext cx="9207438" cy="58970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https://softuni.bg/trainings/4379/programming-fundamentals-with-python-january-2024</a:t>
            </a:r>
            <a:endParaRPr lang="en-US" sz="2000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331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133" y="1624535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34" y="517902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12641" y="4604712"/>
            <a:ext cx="9207438" cy="58970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https://www.facebook.com/groups/ProgrammingFundamentalswithPython</a:t>
            </a:r>
            <a:r>
              <a:rPr lang="en-GB" sz="2000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January</a:t>
            </a:r>
            <a:r>
              <a:rPr lang="en-US" sz="2000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202</a:t>
            </a:r>
            <a:r>
              <a:rPr lang="bg-BG" sz="2000" b="1" noProof="1">
                <a:solidFill>
                  <a:srgbClr val="F2AC44"/>
                </a:solidFill>
                <a:latin typeface="Consolas" pitchFamily="49" charset="0"/>
                <a:cs typeface="Consolas" pitchFamily="49" charset="0"/>
                <a:hlinkClick r:id="rId7"/>
              </a:rPr>
              <a:t>4</a:t>
            </a:r>
            <a:endParaRPr lang="en-US" sz="2000" b="1" noProof="1">
              <a:solidFill>
                <a:srgbClr val="F2AC44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23562" y="3212891"/>
            <a:ext cx="9207437" cy="58970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hlinkClick r:id="rId8"/>
              </a:rPr>
              <a:t>https://softuni.bg/forum/categories/784/python-fundamentals</a:t>
            </a:r>
            <a:endParaRPr lang="en-US" sz="2000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1011C31C-530C-417F-89F4-90AD1E78D55F}"/>
              </a:ext>
            </a:extLst>
          </p:cNvPr>
          <p:cNvSpPr/>
          <p:nvPr/>
        </p:nvSpPr>
        <p:spPr>
          <a:xfrm>
            <a:off x="623562" y="5939085"/>
            <a:ext cx="9207437" cy="58970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onsolas" panose="020B0609020204030204" pitchFamily="49" charset="0"/>
                <a:hlinkClick r:id="rId9"/>
              </a:rPr>
              <a:t>https://www.facebook.com/groups/SoftUniPythonCommunity</a:t>
            </a:r>
            <a:endParaRPr lang="en-US" sz="2000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4D0D6B00-4652-4349-B3D5-67DB8E4AE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1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 action="ppaction://hlinkfile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8384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9194F119-2B63-4D73-9102-121D91961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#fund-python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9419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EF88F597-005C-4085-8D8B-3055447A2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</a:t>
            </a:r>
            <a:r>
              <a:rPr lang="bg-BG" dirty="0"/>
              <a:t>,</a:t>
            </a:r>
            <a:r>
              <a:rPr lang="en-US" dirty="0"/>
              <a:t>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2" y="3222129"/>
            <a:ext cx="2399079" cy="139503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18" y="1540961"/>
            <a:ext cx="3171334" cy="137400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3525923" y="1636302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8" y="2825162"/>
            <a:ext cx="2672099" cy="12370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" y="1700071"/>
            <a:ext cx="2956026" cy="1020064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3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2" y="5409955"/>
            <a:ext cx="2888606" cy="6514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7" y="2784654"/>
            <a:ext cx="2502846" cy="175199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84" y="1497340"/>
            <a:ext cx="2487027" cy="1658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BF91B-0811-20F3-C779-1DFA0B363C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5" y="3782977"/>
            <a:ext cx="3384648" cy="338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77CF8-CD6F-1248-4605-6D353438FAE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3463865" y="3020223"/>
            <a:ext cx="3092395" cy="1627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84EE4-2541-7F77-20C2-5C79AA90C7D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421290" y="4234901"/>
            <a:ext cx="3011398" cy="936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6294B5-4B89-9EBD-0440-6D894325EC0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029418" y="4913870"/>
            <a:ext cx="4127432" cy="1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Schedule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E5FCC25-8780-4A48-BFC5-CF2D1133380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3523-E3F7-4452-A283-F9A2CBDBED9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Course 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1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81000" y="1257411"/>
            <a:ext cx="10011000" cy="55465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Working with linear data structures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Lists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Defining functions and simple classes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Working with dictionaries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Processing and manipulating strings</a:t>
            </a:r>
            <a:endParaRPr lang="bg-BG" sz="3600" dirty="0"/>
          </a:p>
          <a:p>
            <a:pPr>
              <a:buClr>
                <a:schemeClr val="tx1"/>
              </a:buClr>
            </a:pPr>
            <a:r>
              <a:rPr lang="en-US" sz="3600" dirty="0"/>
              <a:t>Regular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Fundamentals Objectives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42C0CCC-1CF3-42D7-A241-B0B84A9456F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970BB-A8E1-4981-AEF9-56E0D4D8105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Training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4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05271" y="1311523"/>
            <a:ext cx="11565000" cy="5207563"/>
          </a:xfrm>
        </p:spPr>
        <p:txBody>
          <a:bodyPr>
            <a:noAutofit/>
          </a:bodyPr>
          <a:lstStyle/>
          <a:p>
            <a:pPr indent="-356616"/>
            <a:r>
              <a:rPr lang="en-US" sz="3600" dirty="0"/>
              <a:t>Top student </a:t>
            </a:r>
            <a:r>
              <a:rPr lang="bg-BG" sz="3600" dirty="0"/>
              <a:t>@</a:t>
            </a:r>
            <a:r>
              <a:rPr lang="en-US" sz="3600" dirty="0"/>
              <a:t> </a:t>
            </a:r>
            <a:r>
              <a:rPr lang="en-US" sz="3600" b="1" dirty="0"/>
              <a:t>SoftUni</a:t>
            </a:r>
          </a:p>
          <a:p>
            <a:pPr indent="-356616"/>
            <a:r>
              <a:rPr lang="en-US" sz="3600" dirty="0"/>
              <a:t>Master of </a:t>
            </a:r>
            <a:r>
              <a:rPr lang="en-US" sz="3600" b="1" dirty="0"/>
              <a:t>Cyber Security</a:t>
            </a:r>
          </a:p>
          <a:p>
            <a:pPr indent="-356616"/>
            <a:r>
              <a:rPr lang="en-GB" sz="3600" b="1" dirty="0"/>
              <a:t>5</a:t>
            </a:r>
            <a:r>
              <a:rPr lang="en-US" sz="3600" b="1" dirty="0"/>
              <a:t>+ years</a:t>
            </a:r>
            <a:r>
              <a:rPr lang="en-US" sz="3600" dirty="0"/>
              <a:t> of experience on </a:t>
            </a:r>
            <a:r>
              <a:rPr lang="en-US" sz="3600" b="1" dirty="0"/>
              <a:t>Python</a:t>
            </a:r>
            <a:endParaRPr lang="bg-BG" sz="3600" b="1" dirty="0"/>
          </a:p>
          <a:p>
            <a:pPr indent="-356616"/>
            <a:r>
              <a:rPr lang="en-US" sz="3600" dirty="0"/>
              <a:t>Interested in </a:t>
            </a:r>
            <a:r>
              <a:rPr lang="en-US" sz="3600" b="1" dirty="0"/>
              <a:t>JavaScript</a:t>
            </a:r>
            <a:r>
              <a:rPr lang="en-US" sz="3600" dirty="0"/>
              <a:t>,</a:t>
            </a:r>
            <a:br>
              <a:rPr lang="en-US" sz="3600" dirty="0"/>
            </a:br>
            <a:r>
              <a:rPr lang="en-US" sz="3600" b="1" dirty="0"/>
              <a:t>Artificial Intelligence </a:t>
            </a:r>
            <a:r>
              <a:rPr lang="en-US" sz="3600" dirty="0"/>
              <a:t>and </a:t>
            </a:r>
            <a:r>
              <a:rPr lang="en-US" sz="3600" b="1" dirty="0"/>
              <a:t>Go</a:t>
            </a:r>
          </a:p>
          <a:p>
            <a:pPr indent="-356616"/>
            <a:r>
              <a:rPr lang="en-US" sz="3600" dirty="0"/>
              <a:t>Involved in researches related</a:t>
            </a:r>
            <a:br>
              <a:rPr lang="en-US" sz="3600" dirty="0"/>
            </a:br>
            <a:r>
              <a:rPr lang="en-US" sz="3600" dirty="0"/>
              <a:t>to </a:t>
            </a:r>
            <a:r>
              <a:rPr lang="en-US" sz="3600" b="1" dirty="0"/>
              <a:t>artificial intelligence </a:t>
            </a:r>
            <a:r>
              <a:rPr lang="en-US" sz="3600" dirty="0"/>
              <a:t>and</a:t>
            </a:r>
            <a:br>
              <a:rPr lang="en-US" sz="3600" dirty="0"/>
            </a:br>
            <a:r>
              <a:rPr lang="en-US" sz="3600" b="1" dirty="0"/>
              <a:t>machine learning</a:t>
            </a:r>
            <a:endParaRPr lang="bg-BG" sz="36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1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908" y="1329234"/>
            <a:ext cx="11818092" cy="5528766"/>
          </a:xfrm>
        </p:spPr>
        <p:txBody>
          <a:bodyPr>
            <a:normAutofit/>
          </a:bodyPr>
          <a:lstStyle/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b="1" dirty="0"/>
              <a:t>DevOps</a:t>
            </a:r>
            <a:r>
              <a:rPr lang="en-US" sz="3600" dirty="0"/>
              <a:t> &amp; </a:t>
            </a:r>
            <a:r>
              <a:rPr lang="en-US" sz="3600" b="1" dirty="0"/>
              <a:t>Software Developer</a:t>
            </a:r>
            <a:r>
              <a:rPr lang="en-US" sz="3600" dirty="0"/>
              <a:t> </a:t>
            </a:r>
            <a:r>
              <a:rPr lang="bg-BG" sz="3600" dirty="0"/>
              <a:t>@ </a:t>
            </a:r>
            <a:r>
              <a:rPr lang="en-US" sz="3600" b="1" dirty="0"/>
              <a:t>IBM</a:t>
            </a:r>
            <a:endParaRPr lang="bg-BG" sz="3600" b="1" dirty="0"/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dirty="0"/>
              <a:t>Top Student </a:t>
            </a:r>
            <a:r>
              <a:rPr lang="bg-BG" sz="3600" dirty="0">
                <a:ea typeface="+mn-lt"/>
                <a:cs typeface="+mn-lt"/>
              </a:rPr>
              <a:t>@</a:t>
            </a:r>
            <a:r>
              <a:rPr lang="en-US" sz="3600" dirty="0"/>
              <a:t> </a:t>
            </a:r>
            <a:r>
              <a:rPr lang="en-US" sz="3600" b="1" dirty="0"/>
              <a:t>SoftUni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dirty="0"/>
              <a:t>Technical Trainer </a:t>
            </a:r>
            <a:r>
              <a:rPr lang="bg-BG" sz="3600" dirty="0">
                <a:ea typeface="+mn-lt"/>
                <a:cs typeface="+mn-lt"/>
              </a:rPr>
              <a:t>@</a:t>
            </a:r>
            <a:r>
              <a:rPr lang="en-US" sz="3600" dirty="0"/>
              <a:t> </a:t>
            </a:r>
            <a:r>
              <a:rPr lang="en-US" sz="3600" b="1" dirty="0"/>
              <a:t>SoftUni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dirty="0"/>
              <a:t>Interested in coding with </a:t>
            </a:r>
            <a:r>
              <a:rPr lang="en-US" sz="3600" b="1" dirty="0"/>
              <a:t>Python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Ivan Shopov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290" y="6549155"/>
            <a:ext cx="428710" cy="30884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9</a:t>
            </a:fld>
            <a:endParaRPr lang="en-US" sz="1000" dirty="0"/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FC158173-A48C-BBFA-12CA-6C8F194AE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2199299"/>
            <a:ext cx="3465000" cy="346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70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4618</TotalTime>
  <Words>795</Words>
  <Application>Microsoft Office PowerPoint</Application>
  <PresentationFormat>Widescreen</PresentationFormat>
  <Paragraphs>164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1_SoftUni</vt:lpstr>
      <vt:lpstr>1_SoftUni</vt:lpstr>
      <vt:lpstr>SoftUni</vt:lpstr>
      <vt:lpstr>Python Fundamentals</vt:lpstr>
      <vt:lpstr>Have a Question?</vt:lpstr>
      <vt:lpstr>SoftUni Diamond Partners</vt:lpstr>
      <vt:lpstr>Table of Contents</vt:lpstr>
      <vt:lpstr>Course Objectives</vt:lpstr>
      <vt:lpstr>Python Fundamentals Objectives</vt:lpstr>
      <vt:lpstr>Training Team</vt:lpstr>
      <vt:lpstr>Mario Zahariev</vt:lpstr>
      <vt:lpstr>Ivan Shopov</vt:lpstr>
      <vt:lpstr>Course Organization</vt:lpstr>
      <vt:lpstr>Python Fundamentals Module</vt:lpstr>
      <vt:lpstr>Practical Programming Exam</vt:lpstr>
      <vt:lpstr>Theoretical Exam</vt:lpstr>
      <vt:lpstr>Course Scoring</vt:lpstr>
      <vt:lpstr>Homework Assignments &amp; Exercises</vt:lpstr>
      <vt:lpstr>Learn to Search in Internet</vt:lpstr>
      <vt:lpstr>Course, Forum and FB Group</vt:lpstr>
      <vt:lpstr>PowerPoint Presentation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- Course Intro</dc:title>
  <dc:subject>Technology Fundamentals  – Practical Training Course @ SoftUni</dc:subject>
  <dc:creator>Software University</dc:creator>
  <cp:keywords>programing fundamentals; python;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Zhivka Yordanova</cp:lastModifiedBy>
  <cp:revision>166</cp:revision>
  <dcterms:created xsi:type="dcterms:W3CDTF">2018-05-23T13:08:44Z</dcterms:created>
  <dcterms:modified xsi:type="dcterms:W3CDTF">2024-01-06T22:30:12Z</dcterms:modified>
  <cp:category>Python Fundamentals Course @ SoftUni: https://softuni.bg/trainings/2442/python-fundamentals-september-2019</cp:category>
</cp:coreProperties>
</file>